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7" r:id="rId3"/>
    <p:sldId id="285" r:id="rId4"/>
    <p:sldId id="258" r:id="rId5"/>
    <p:sldId id="259" r:id="rId6"/>
    <p:sldId id="300" r:id="rId7"/>
    <p:sldId id="260" r:id="rId8"/>
    <p:sldId id="261" r:id="rId9"/>
    <p:sldId id="292" r:id="rId10"/>
    <p:sldId id="262" r:id="rId11"/>
    <p:sldId id="309" r:id="rId12"/>
    <p:sldId id="301" r:id="rId13"/>
    <p:sldId id="302" r:id="rId14"/>
    <p:sldId id="303" r:id="rId15"/>
    <p:sldId id="299" r:id="rId16"/>
    <p:sldId id="272" r:id="rId17"/>
    <p:sldId id="291" r:id="rId18"/>
    <p:sldId id="287" r:id="rId19"/>
    <p:sldId id="297" r:id="rId20"/>
    <p:sldId id="269" r:id="rId21"/>
    <p:sldId id="275" r:id="rId22"/>
    <p:sldId id="276" r:id="rId23"/>
    <p:sldId id="304" r:id="rId24"/>
    <p:sldId id="270" r:id="rId25"/>
    <p:sldId id="305" r:id="rId26"/>
    <p:sldId id="306" r:id="rId27"/>
    <p:sldId id="273" r:id="rId28"/>
    <p:sldId id="277" r:id="rId29"/>
    <p:sldId id="293" r:id="rId30"/>
    <p:sldId id="278" r:id="rId31"/>
    <p:sldId id="279" r:id="rId32"/>
    <p:sldId id="280" r:id="rId33"/>
    <p:sldId id="281" r:id="rId34"/>
    <p:sldId id="282" r:id="rId35"/>
    <p:sldId id="308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70" d="100"/>
          <a:sy n="70" d="100"/>
        </p:scale>
        <p:origin x="-162" y="41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2EA-540F-4728-BD4F-BF1F4477606B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F9A6-32A9-4A1B-8F95-94CFFBADD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2EA-540F-4728-BD4F-BF1F4477606B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F9A6-32A9-4A1B-8F95-94CFFBADD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2EA-540F-4728-BD4F-BF1F4477606B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F9A6-32A9-4A1B-8F95-94CFFBADD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67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28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2EA-540F-4728-BD4F-BF1F4477606B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F9A6-32A9-4A1B-8F95-94CFFBADD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2EA-540F-4728-BD4F-BF1F4477606B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F9A6-32A9-4A1B-8F95-94CFFBADD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2EA-540F-4728-BD4F-BF1F4477606B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F9A6-32A9-4A1B-8F95-94CFFBADD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2EA-540F-4728-BD4F-BF1F4477606B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F9A6-32A9-4A1B-8F95-94CFFBADD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2EA-540F-4728-BD4F-BF1F4477606B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F9A6-32A9-4A1B-8F95-94CFFBADD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2EA-540F-4728-BD4F-BF1F4477606B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F9A6-32A9-4A1B-8F95-94CFFBADD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2EA-540F-4728-BD4F-BF1F4477606B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F9A6-32A9-4A1B-8F95-94CFFBADD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2EA-540F-4728-BD4F-BF1F4477606B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F9A6-32A9-4A1B-8F95-94CFFBADD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302EA-540F-4728-BD4F-BF1F4477606B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F9A6-32A9-4A1B-8F95-94CFFBADD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.png"/><Relationship Id="rId2" Type="http://schemas.openxmlformats.org/officeDocument/2006/relationships/hyperlink" Target="https://urok.apkpr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21002"/>
            <a:ext cx="12191143" cy="6857519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8484" y="1238003"/>
              <a:ext cx="13062119" cy="865942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41718" y="548680"/>
            <a:ext cx="9217024" cy="370070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spcBef>
                <a:spcPts val="58"/>
              </a:spcBef>
            </a:pP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Чеченской республики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ФГОС –ключевой регулятор формирования единого образовательного пространства.</a:t>
            </a:r>
            <a:endParaRPr sz="4400" spc="-3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3F5EF04-DE81-D6D6-AD5E-0671DD4E2B3B}"/>
              </a:ext>
            </a:extLst>
          </p:cNvPr>
          <p:cNvSpPr txBox="1">
            <a:spLocks/>
          </p:cNvSpPr>
          <p:nvPr/>
        </p:nvSpPr>
        <p:spPr>
          <a:xfrm>
            <a:off x="288461" y="5256058"/>
            <a:ext cx="4427984" cy="12710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>
                <a:solidFill>
                  <a:schemeClr val="bg1"/>
                </a:solidFill>
              </a:rPr>
              <a:t>Эльмурзаева</a:t>
            </a:r>
            <a:r>
              <a:rPr lang="ru-RU" sz="2400" b="1" dirty="0">
                <a:solidFill>
                  <a:schemeClr val="bg1"/>
                </a:solidFill>
              </a:rPr>
              <a:t> Ганга </a:t>
            </a:r>
            <a:r>
              <a:rPr lang="ru-RU" sz="2400" b="1" dirty="0" err="1">
                <a:solidFill>
                  <a:schemeClr val="bg1"/>
                </a:solidFill>
              </a:rPr>
              <a:t>Бекхановна</a:t>
            </a:r>
            <a:r>
              <a:rPr lang="ru-RU" sz="2400" b="1" dirty="0">
                <a:solidFill>
                  <a:schemeClr val="bg1"/>
                </a:solidFill>
              </a:rPr>
              <a:t> 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Кандидат исторических наук ,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доцент, ректор ИРО ЧР.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3510"/>
          <a:stretch/>
        </p:blipFill>
        <p:spPr bwMode="auto">
          <a:xfrm>
            <a:off x="3049504" y="232729"/>
            <a:ext cx="9144000" cy="661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3CA98B8B-2644-28B9-EA2B-731FCA174D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402439-71FC-A526-1AC2-526065F7DEAF}"/>
              </a:ext>
            </a:extLst>
          </p:cNvPr>
          <p:cNvSpPr/>
          <p:nvPr/>
        </p:nvSpPr>
        <p:spPr>
          <a:xfrm>
            <a:off x="2940984" y="208832"/>
            <a:ext cx="7632848" cy="1051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9005A7C-C837-DD1F-C7CB-21241DF9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232" y="0"/>
            <a:ext cx="5767536" cy="90872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krobat Bold" pitchFamily="2" charset="0"/>
                <a:cs typeface="Times New Roman" pitchFamily="18" charset="0"/>
              </a:rPr>
              <a:t>ФГОС второго поколения</a:t>
            </a: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BC1F2083-BA33-C22E-AD46-3FEB1627772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528736" y="2276872"/>
            <a:ext cx="1946553" cy="31839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7160B6-511A-45C4-97EF-A450748FE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36" y="493452"/>
            <a:ext cx="7828127" cy="5871096"/>
          </a:xfrm>
        </p:spPr>
      </p:pic>
      <p:pic>
        <p:nvPicPr>
          <p:cNvPr id="6" name="object 7">
            <a:extLst>
              <a:ext uri="{FF2B5EF4-FFF2-40B4-BE49-F238E27FC236}">
                <a16:creationId xmlns:a16="http://schemas.microsoft.com/office/drawing/2014/main" id="{3A9CE67D-D3B7-4A81-8032-9858029C688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452A8C8E-4FA7-40C4-8F84-7FD08158416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8528" y="1988840"/>
            <a:ext cx="1946553" cy="31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6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88" r="1962"/>
          <a:stretch/>
        </p:blipFill>
        <p:spPr bwMode="auto">
          <a:xfrm>
            <a:off x="1631504" y="0"/>
            <a:ext cx="8928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97DE0767-0C76-671E-F30D-E4A36FF401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A03B4501-D33C-2281-EBC8-27F3B7026A4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8792036">
            <a:off x="11720918" y="3204257"/>
            <a:ext cx="1946553" cy="318392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C8D3A71F-94E8-1DF8-1DE1-3D9C3DBC8F3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8173006">
            <a:off x="8317617" y="5724535"/>
            <a:ext cx="1946553" cy="31839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650" r="1176" b="1701"/>
          <a:stretch/>
        </p:blipFill>
        <p:spPr bwMode="auto">
          <a:xfrm>
            <a:off x="1524001" y="44624"/>
            <a:ext cx="9036495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2F6E553B-EA6E-4C88-87D7-FF65BE14BC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160E2D5B-9661-B539-7295-45ECC95E635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8528" y="1988840"/>
            <a:ext cx="1946553" cy="31839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650"/>
          <a:stretch/>
        </p:blipFill>
        <p:spPr bwMode="auto">
          <a:xfrm>
            <a:off x="2279576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C2866BB0-02CB-162A-3420-3F41B493EE7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2378C66F-0902-4E7D-4AB0-1D2B9F0187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600744" y="2276872"/>
            <a:ext cx="1946553" cy="31839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42918"/>
            <a:ext cx="9143999" cy="571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/>
          <a:srcRect r="1176" b="4301"/>
          <a:stretch/>
        </p:blipFill>
        <p:spPr bwMode="auto">
          <a:xfrm>
            <a:off x="1524001" y="0"/>
            <a:ext cx="9036495" cy="63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9CFDAD96-A260-1B95-DEA5-0933D5821EF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DA8259CE-E707-603B-7D13-D784509BD99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182043" y="6425745"/>
            <a:ext cx="6278043" cy="819679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CF94456C-B17E-D525-23E1-E89D488BDA9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6904" y="6425745"/>
            <a:ext cx="6257139" cy="816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6" y="1"/>
            <a:ext cx="442912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6" y="0"/>
            <a:ext cx="442912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r="388" b="1701"/>
          <a:stretch/>
        </p:blipFill>
        <p:spPr bwMode="auto">
          <a:xfrm>
            <a:off x="2351584" y="0"/>
            <a:ext cx="9108504" cy="674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BE8AE8FC-6E0E-7C24-0620-A6B2C0352F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7608" y="1069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7CDE918C-8F11-CED9-8317-E6B0DD42EBA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6DF42438-456F-5843-26E0-472BE2A6D85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600744" y="2276872"/>
            <a:ext cx="1946553" cy="31839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398" b="1427"/>
          <a:stretch/>
        </p:blipFill>
        <p:spPr bwMode="auto">
          <a:xfrm>
            <a:off x="1991544" y="1"/>
            <a:ext cx="914399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8930E84B-52E4-3E62-7F6D-6EC959DD5D5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DFF1FEC6-D5AF-BB8D-03A9-7BC521160E2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82043" y="6425745"/>
            <a:ext cx="6278043" cy="819679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F796586A-3B23-8C69-B3CF-C407AACB4E9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6904" y="6425745"/>
            <a:ext cx="6257139" cy="816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76672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F4D06AD9-BC43-46E9-DCDA-9E8854CF1AD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1750270" cy="92983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DE12723F-5CD5-DE03-FAC3-2BB959C8377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82043" y="6425745"/>
            <a:ext cx="6278043" cy="819679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5AA785C8-C836-1384-D25C-511ED23F4EA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6904" y="6425745"/>
            <a:ext cx="6257139" cy="816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C905A11C-75CC-56AD-94FA-2C75592849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577087" y="-459432"/>
            <a:ext cx="12792846" cy="12385376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E0E4C983-97AC-95B6-50DB-78FDC3BABE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82043" y="6276980"/>
            <a:ext cx="6278043" cy="819679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31D3B4A7-5AE6-6B72-4A3B-C0B24868CCA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6904" y="6276980"/>
            <a:ext cx="6257139" cy="816950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61FCEE8E-15B0-0D52-B6D0-E7B390B7EBC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734" y="156866"/>
            <a:ext cx="1991543" cy="105800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2EFD25B-5382-D833-7CDD-F2B076FC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141970"/>
            <a:ext cx="8802725" cy="102259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krobat Bold" pitchFamily="2" charset="0"/>
                <a:cs typeface="Times New Roman" pitchFamily="18" charset="0"/>
              </a:rPr>
              <a:t>Назначение образовательных стандартов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AB5154-50AD-7362-878F-F8DB6CE259A1}"/>
              </a:ext>
            </a:extLst>
          </p:cNvPr>
          <p:cNvSpPr/>
          <p:nvPr/>
        </p:nvSpPr>
        <p:spPr>
          <a:xfrm>
            <a:off x="4276818" y="205040"/>
            <a:ext cx="3680171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13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old" pitchFamily="2" charset="0"/>
              </a:rPr>
              <a:t>?</a:t>
            </a:r>
            <a:endParaRPr lang="ru-RU" sz="413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old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388" b="1701"/>
          <a:stretch/>
        </p:blipFill>
        <p:spPr bwMode="auto">
          <a:xfrm>
            <a:off x="2207568" y="0"/>
            <a:ext cx="875633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86BF77D0-BC40-389A-92CC-03665EB512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1750270" cy="92983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05175F0F-B147-2D8B-7C3A-D36B4E63E7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82043" y="6569761"/>
            <a:ext cx="6278043" cy="819679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CD78A4F1-4138-3A22-1014-7A270F42979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6904" y="6569761"/>
            <a:ext cx="6257139" cy="81695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288CDBD8-DE00-90D1-9A17-08375945895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9486349">
            <a:off x="-1445462" y="1837036"/>
            <a:ext cx="1946553" cy="31839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532" r="1176" b="1870"/>
          <a:stretch/>
        </p:blipFill>
        <p:spPr bwMode="auto">
          <a:xfrm>
            <a:off x="2100064" y="116632"/>
            <a:ext cx="903649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E2A89ADD-96AD-FE55-1683-52718480979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1750270" cy="92983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D329748F-6826-EC60-BF06-F5016170A09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816768" y="2253248"/>
            <a:ext cx="1144609" cy="187220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905C21DE-85D0-B8D1-ABA4-53E27DFC446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456718" y="4125456"/>
            <a:ext cx="1144609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719" r="1176" b="2732"/>
          <a:stretch/>
        </p:blipFill>
        <p:spPr bwMode="auto">
          <a:xfrm>
            <a:off x="2063552" y="0"/>
            <a:ext cx="903649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4EB7AB32-3B8B-6FA5-2700-B9A5814ED58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1750270" cy="92983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9F2F04DE-975E-D889-593B-D49031F8D2E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744759" y="2253248"/>
            <a:ext cx="1144609" cy="187220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1E9EE604-613C-8FC6-F2AD-846A886077E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384709" y="4125456"/>
            <a:ext cx="1144609" cy="1872208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F37E83E5-4AB4-8EA2-A8B6-7381262F5B7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182043" y="6425745"/>
            <a:ext cx="6278043" cy="819679"/>
          </a:xfrm>
          <a:prstGeom prst="rect">
            <a:avLst/>
          </a:prstGeom>
        </p:spPr>
      </p:pic>
      <p:pic>
        <p:nvPicPr>
          <p:cNvPr id="10" name="object 3">
            <a:extLst>
              <a:ext uri="{FF2B5EF4-FFF2-40B4-BE49-F238E27FC236}">
                <a16:creationId xmlns:a16="http://schemas.microsoft.com/office/drawing/2014/main" id="{FF0B91EF-9937-3D50-C304-072C80776CA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6904" y="6425745"/>
            <a:ext cx="6257139" cy="816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88" t="1300" r="388" b="1050"/>
          <a:stretch/>
        </p:blipFill>
        <p:spPr bwMode="auto">
          <a:xfrm>
            <a:off x="1725614" y="80628"/>
            <a:ext cx="9073008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1C919B4B-A9C0-5483-A873-DCAE5BEA9A5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3504"/>
            <a:ext cx="1750270" cy="92983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7B253FA2-057F-DE16-C51C-05FA7652187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1607951">
            <a:off x="-813540" y="2240391"/>
            <a:ext cx="1144609" cy="187220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A52E0ADE-19E0-93B4-7AAD-0DB24F03B5D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1607951">
            <a:off x="-456718" y="4125456"/>
            <a:ext cx="1144609" cy="1872208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B51278A1-034D-AB3F-7203-176D743024F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837305">
            <a:off x="11777468" y="3755412"/>
            <a:ext cx="1144609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4AC791E6-1A7A-28DE-CAB6-0084BCDB402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3504"/>
            <a:ext cx="1750270" cy="92983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7F20576B-96ED-AC49-4C2D-5E10FAA0996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456717" y="2253248"/>
            <a:ext cx="1144609" cy="187220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C9D1CA3F-507B-70F1-FF6A-071FC69F6E7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672752" y="4125456"/>
            <a:ext cx="1144609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1176" b="1701"/>
          <a:stretch/>
        </p:blipFill>
        <p:spPr bwMode="auto">
          <a:xfrm>
            <a:off x="1847528" y="28952"/>
            <a:ext cx="903649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655A80F4-1C32-CA73-7093-30154C000FB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3504"/>
            <a:ext cx="1750270" cy="92983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53600654-2F2F-561B-9CDC-0DC0CDE8044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82043" y="6425745"/>
            <a:ext cx="6278043" cy="819679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3E09708F-F7CB-80E1-D9C0-3FDA719C9C3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6904" y="6425745"/>
            <a:ext cx="6257139" cy="81695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A37AE9A6-8E60-76E4-906F-F265043C275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-362566" y="2492896"/>
            <a:ext cx="1440149" cy="23556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1180" b="2941"/>
          <a:stretch/>
        </p:blipFill>
        <p:spPr bwMode="auto">
          <a:xfrm>
            <a:off x="1559497" y="1196752"/>
            <a:ext cx="900099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2D19F495-C206-34CD-50E6-8C8284ECD1D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3504"/>
            <a:ext cx="1750270" cy="92983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9D6D2ABE-072B-0DE1-BE2C-6C12D53DEE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82043" y="6425745"/>
            <a:ext cx="6278043" cy="819679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35F40C1D-3525-D422-6138-53AC8CA87D7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6904" y="6425745"/>
            <a:ext cx="6257139" cy="816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ject 7">
            <a:extLst>
              <a:ext uri="{FF2B5EF4-FFF2-40B4-BE49-F238E27FC236}">
                <a16:creationId xmlns:a16="http://schemas.microsoft.com/office/drawing/2014/main" id="{E04968BE-EDA4-7737-CA26-4D94B180339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ject 7">
            <a:extLst>
              <a:ext uri="{FF2B5EF4-FFF2-40B4-BE49-F238E27FC236}">
                <a16:creationId xmlns:a16="http://schemas.microsoft.com/office/drawing/2014/main" id="{C2DC6694-35F6-FA4F-530F-583CBC86813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5869" y="1071547"/>
            <a:ext cx="7900263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ject 7">
            <a:extLst>
              <a:ext uri="{FF2B5EF4-FFF2-40B4-BE49-F238E27FC236}">
                <a16:creationId xmlns:a16="http://schemas.microsoft.com/office/drawing/2014/main" id="{81CD450F-3882-94FE-CE24-73860707D7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FE0D43E7-AEF1-27D1-AED9-4F04A91A3FA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1607951">
            <a:off x="-572305" y="3715767"/>
            <a:ext cx="1144609" cy="1872208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24202E04-2C21-3CE6-DE51-915795E25B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8709445">
            <a:off x="11821263" y="160702"/>
            <a:ext cx="1604909" cy="26251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370" y="-34248"/>
            <a:ext cx="9545144" cy="14527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krobat Bold" pitchFamily="2" charset="0"/>
                <a:cs typeface="Times New Roman" pitchFamily="18" charset="0"/>
              </a:rPr>
              <a:t>Стандарт – это не идеал.</a:t>
            </a:r>
            <a:br>
              <a:rPr lang="ru-RU" sz="3600" dirty="0">
                <a:latin typeface="Akrobat Bold" pitchFamily="2" charset="0"/>
                <a:cs typeface="Times New Roman" pitchFamily="18" charset="0"/>
              </a:rPr>
            </a:br>
            <a:r>
              <a:rPr lang="ru-RU" sz="3600" dirty="0">
                <a:latin typeface="Akrobat Bold" pitchFamily="2" charset="0"/>
                <a:cs typeface="Times New Roman" pitchFamily="18" charset="0"/>
              </a:rPr>
              <a:t> Это обязательства государства перед гражданами.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1158" y="1785927"/>
            <a:ext cx="5143536" cy="43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42" y="1785926"/>
            <a:ext cx="36433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ject 7">
            <a:extLst>
              <a:ext uri="{FF2B5EF4-FFF2-40B4-BE49-F238E27FC236}">
                <a16:creationId xmlns:a16="http://schemas.microsoft.com/office/drawing/2014/main" id="{8773DA04-8856-95FE-0EF2-E49B29946B6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734" y="156866"/>
            <a:ext cx="1991543" cy="1058006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79A8FEC0-2AAF-ADDD-CC93-D18260C83A3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182043" y="6276980"/>
            <a:ext cx="6278043" cy="819679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2FB4B6BF-CF5F-489C-F7AF-CA28A38D477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6904" y="6276980"/>
            <a:ext cx="6257139" cy="816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1176" b="1701"/>
          <a:stretch/>
        </p:blipFill>
        <p:spPr bwMode="auto">
          <a:xfrm>
            <a:off x="1524000" y="0"/>
            <a:ext cx="903649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01EEDEFB-33AF-28F8-7FF7-06755A5E281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4235A38B-2AD4-2108-15EE-AC3244D3A5C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8709445">
            <a:off x="11821263" y="160702"/>
            <a:ext cx="1604909" cy="2625109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D5DB64AD-FCE7-7BA4-E15E-D50B6E4680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8709445">
            <a:off x="11917226" y="1435276"/>
            <a:ext cx="1604909" cy="262510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701" b="1701"/>
          <a:stretch/>
        </p:blipFill>
        <p:spPr bwMode="auto">
          <a:xfrm>
            <a:off x="1620154" y="186294"/>
            <a:ext cx="8951692" cy="64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4B17C9A6-CB56-CC3C-B0C5-C1F4958F89D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1D329610-37A2-CE07-DF96-1C3F25EE41E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8709445">
            <a:off x="11991346" y="5545444"/>
            <a:ext cx="1604909" cy="2625109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FADA1741-4A95-A7FB-B4CB-85951B7B060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12624" y="-243408"/>
            <a:ext cx="1604909" cy="262510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7080" y="0"/>
            <a:ext cx="5557839" cy="91114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krobat Bold" pitchFamily="2" charset="0"/>
                <a:cs typeface="Times New Roman" pitchFamily="18" charset="0"/>
              </a:rPr>
              <a:t>Конструктор урока</a:t>
            </a:r>
          </a:p>
        </p:txBody>
      </p:sp>
      <p:pic>
        <p:nvPicPr>
          <p:cNvPr id="2355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3200" y="1152186"/>
            <a:ext cx="4331403" cy="453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8008" y="1185787"/>
            <a:ext cx="4597954" cy="499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ject 7">
            <a:extLst>
              <a:ext uri="{FF2B5EF4-FFF2-40B4-BE49-F238E27FC236}">
                <a16:creationId xmlns:a16="http://schemas.microsoft.com/office/drawing/2014/main" id="{9007E4FC-9971-23A3-433D-EFCB6AFDEB0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7298F3BC-3E5C-FF0D-56A3-FD0E25A2B97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84632" y="255957"/>
            <a:ext cx="1604909" cy="2625109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860893B9-21C8-498C-A235-092ABD97ACB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182043" y="6425745"/>
            <a:ext cx="6278043" cy="81967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krobat Bold" pitchFamily="2" charset="0"/>
                <a:cs typeface="Times New Roman" pitchFamily="18" charset="0"/>
              </a:rPr>
              <a:t>Актуализация знаний.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52736"/>
            <a:ext cx="88582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65029DFB-BE1E-A80B-3C23-D44F4B0C6D0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0AF07884-9158-0BF3-5AD5-14570D1A576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456717" y="2253248"/>
            <a:ext cx="1144609" cy="187220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2C4B4741-553A-362B-2740-ED13E73717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672752" y="4125456"/>
            <a:ext cx="1144609" cy="1872208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431F0458-7C6D-EB8E-56AE-A82F1B84400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07084" y="206880"/>
            <a:ext cx="1144609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4158" y="0"/>
            <a:ext cx="6663684" cy="100010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krobat Bold" pitchFamily="2" charset="0"/>
                <a:cs typeface="Times New Roman" pitchFamily="18" charset="0"/>
              </a:rPr>
              <a:t>Что должно быть на уроке  у учителя, работающего по ФООП.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57150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0000"/>
                </a:solidFill>
                <a:latin typeface="Akrobat Bold" pitchFamily="2" charset="0"/>
                <a:cs typeface="Times New Roman" pitchFamily="18" charset="0"/>
              </a:rPr>
              <a:t>Организация учебной деятельности учащихся </a:t>
            </a:r>
            <a:r>
              <a:rPr lang="ru-RU" sz="2400" dirty="0">
                <a:latin typeface="Akrobat Bold" pitchFamily="2" charset="0"/>
                <a:cs typeface="Times New Roman" pitchFamily="18" charset="0"/>
              </a:rPr>
              <a:t>по решению учебно-практических ,учебно-исследовательских задач.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Проблемная постановка цели урока.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70% работы детей на уроке, 30% работа учителя.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Говорящие дети !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Удержание и актуализация цели урока учащимися.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Работа на четко определенный учителем конечный результат урока.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Наличие воспитательного момента на уроке. Наличие объективного, критериального и формирующего оценивания на уроке.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Формирование функциональной грамотности у учащихся.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Разнообразие видов деятельности и форм организации урока.</a:t>
            </a:r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E5EE6FAE-8CDE-C152-3990-5DAAD25271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5F50990C-8FE4-CB32-1665-8224446BECE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20153917">
            <a:off x="11972985" y="628769"/>
            <a:ext cx="1144609" cy="1872208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F4D1F47A-9597-DC0D-C87D-32315DA5AD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20153917">
            <a:off x="11756950" y="2500977"/>
            <a:ext cx="1144609" cy="1872208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B0004EB3-B59A-5045-8B6E-217AF4D055D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-744760" y="3645024"/>
            <a:ext cx="1144609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15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8699" r="776" b="5332"/>
          <a:stretch/>
        </p:blipFill>
        <p:spPr bwMode="auto">
          <a:xfrm>
            <a:off x="1694637" y="1185779"/>
            <a:ext cx="8802725" cy="50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ject 7">
            <a:extLst>
              <a:ext uri="{FF2B5EF4-FFF2-40B4-BE49-F238E27FC236}">
                <a16:creationId xmlns:a16="http://schemas.microsoft.com/office/drawing/2014/main" id="{B53C6409-662E-5E50-999A-980346D20DF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70E5674-805A-FF64-45D9-B6206BB5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163191"/>
            <a:ext cx="8802725" cy="102259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krobat Bold" pitchFamily="2" charset="0"/>
                <a:cs typeface="Times New Roman" pitchFamily="18" charset="0"/>
              </a:rPr>
              <a:t>Назначение образовательных стандартов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0407F1FA-B5CB-EC52-EFCF-BDB1838EAD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82043" y="6276980"/>
            <a:ext cx="6278043" cy="819679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3157494B-42B3-7F22-4C43-4CBEB04B0E4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6904" y="6276980"/>
            <a:ext cx="6257139" cy="816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krobat Bold" pitchFamily="2" charset="0"/>
                <a:cs typeface="Times New Roman" pitchFamily="18" charset="0"/>
              </a:rPr>
              <a:t>Краткая история стандарта.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172035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FF0000"/>
                </a:solidFill>
                <a:latin typeface="Akrobat Bold" pitchFamily="2" charset="0"/>
                <a:cs typeface="Times New Roman" pitchFamily="18" charset="0"/>
              </a:rPr>
              <a:t>1998</a:t>
            </a:r>
            <a:r>
              <a:rPr lang="ru-RU" sz="2000" dirty="0">
                <a:latin typeface="Akrobat Bold" pitchFamily="2" charset="0"/>
                <a:cs typeface="Times New Roman" pitchFamily="18" charset="0"/>
              </a:rPr>
              <a:t> – была предпринята первая попытка  разрабортки и введения стандарта для школ России.</a:t>
            </a:r>
          </a:p>
          <a:p>
            <a:r>
              <a:rPr lang="ru-RU" sz="2000" dirty="0">
                <a:latin typeface="Akrobat Bold" pitchFamily="2" charset="0"/>
                <a:cs typeface="Times New Roman" pitchFamily="18" charset="0"/>
              </a:rPr>
              <a:t>Стандарты приняты не были. Вместо них был утвержден </a:t>
            </a:r>
            <a:r>
              <a:rPr lang="ru-RU" sz="2000" b="1" dirty="0">
                <a:latin typeface="Akrobat Bold" pitchFamily="2" charset="0"/>
                <a:cs typeface="Times New Roman" pitchFamily="18" charset="0"/>
              </a:rPr>
              <a:t>образовательный минимум </a:t>
            </a:r>
            <a:r>
              <a:rPr lang="ru-RU" sz="2000" dirty="0">
                <a:latin typeface="Akrobat Bold" pitchFamily="2" charset="0"/>
                <a:cs typeface="Times New Roman" pitchFamily="18" charset="0"/>
              </a:rPr>
              <a:t>содержания  общего образования.</a:t>
            </a:r>
          </a:p>
          <a:p>
            <a:r>
              <a:rPr lang="ru-RU" sz="2000" dirty="0">
                <a:latin typeface="Akrobat Bold" pitchFamily="2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Akrobat Bold" pitchFamily="2" charset="0"/>
                <a:cs typeface="Times New Roman" pitchFamily="18" charset="0"/>
              </a:rPr>
              <a:t>2004 </a:t>
            </a:r>
            <a:r>
              <a:rPr lang="ru-RU" sz="2000" dirty="0">
                <a:latin typeface="Akrobat Bold" pitchFamily="2" charset="0"/>
                <a:cs typeface="Times New Roman" pitchFamily="18" charset="0"/>
              </a:rPr>
              <a:t>году приказом Министерства образования Российской Федерации от 05.03.2004 № 1089 </a:t>
            </a:r>
            <a:r>
              <a:rPr lang="ru-RU" sz="2000" b="1" dirty="0">
                <a:latin typeface="Akrobat Bold" pitchFamily="2" charset="0"/>
                <a:cs typeface="Times New Roman" pitchFamily="18" charset="0"/>
              </a:rPr>
              <a:t>был утвержден федеральный компонент </a:t>
            </a:r>
            <a:r>
              <a:rPr lang="ru-RU" sz="2000" dirty="0">
                <a:latin typeface="Akrobat Bold" pitchFamily="2" charset="0"/>
                <a:cs typeface="Times New Roman" pitchFamily="18" charset="0"/>
              </a:rPr>
              <a:t>государственных образовательных стандартов начального общего, основного общего и среднего (полного) общего образования.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>
                <a:latin typeface="Akrobat Bold" pitchFamily="2" charset="0"/>
                <a:cs typeface="Times New Roman" pitchFamily="18" charset="0"/>
              </a:rPr>
              <a:t>	Ученик должен знать, уметь, использовать .</a:t>
            </a:r>
          </a:p>
          <a:p>
            <a:r>
              <a:rPr lang="ru-RU" sz="2000" dirty="0">
                <a:latin typeface="Akrobat Bold" pitchFamily="2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Akrobat Bold" pitchFamily="2" charset="0"/>
                <a:cs typeface="Times New Roman" pitchFamily="18" charset="0"/>
              </a:rPr>
              <a:t>2007 </a:t>
            </a:r>
            <a:r>
              <a:rPr lang="ru-RU" sz="2000" dirty="0">
                <a:latin typeface="Akrobat Bold" pitchFamily="2" charset="0"/>
                <a:cs typeface="Times New Roman" pitchFamily="18" charset="0"/>
              </a:rPr>
              <a:t>году Федеральным законом № 309-ФЗ «О внесении изменений в отдельные законодательные акты Российской Федерации в части изменения понятий и структуры государственного образовательного стандарта</a:t>
            </a:r>
            <a:r>
              <a:rPr lang="ru-RU" sz="2000" b="1" dirty="0">
                <a:latin typeface="Akrobat Bold" pitchFamily="2" charset="0"/>
                <a:cs typeface="Times New Roman" pitchFamily="18" charset="0"/>
              </a:rPr>
              <a:t>» введены федеральные государственные образовательные стандарты .</a:t>
            </a:r>
          </a:p>
          <a:p>
            <a:r>
              <a:rPr lang="ru-RU" sz="2000" dirty="0">
                <a:latin typeface="Akrobat Bold" pitchFamily="2" charset="0"/>
                <a:cs typeface="Times New Roman" pitchFamily="18" charset="0"/>
              </a:rPr>
              <a:t>Определена </a:t>
            </a:r>
            <a:r>
              <a:rPr lang="ru-RU" sz="2000" b="1" dirty="0">
                <a:latin typeface="Akrobat Bold" pitchFamily="2" charset="0"/>
                <a:cs typeface="Times New Roman" pitchFamily="18" charset="0"/>
              </a:rPr>
              <a:t>тринитарная система требований</a:t>
            </a:r>
            <a:r>
              <a:rPr lang="ru-RU" sz="2000" dirty="0">
                <a:latin typeface="Akrobat Bold" pitchFamily="2" charset="0"/>
                <a:cs typeface="Times New Roman" pitchFamily="18" charset="0"/>
              </a:rPr>
              <a:t>, которая задаёт структуру стандарта:</a:t>
            </a:r>
            <a:r>
              <a:rPr lang="ru-RU" sz="2000" dirty="0">
                <a:latin typeface="Akrobat Bold" pitchFamily="2" charset="0"/>
              </a:rPr>
              <a:t> </a:t>
            </a:r>
            <a:endParaRPr lang="ru-RU" sz="2000" b="1" dirty="0">
              <a:latin typeface="Akrobat Bold" pitchFamily="2" charset="0"/>
              <a:cs typeface="Times New Roman" pitchFamily="18" charset="0"/>
            </a:endParaRPr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4FB2D980-7AD4-99D7-E9D8-8867C8287B4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AA3B77D1-7273-0790-152A-E12A138032F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82043" y="6276980"/>
            <a:ext cx="6278043" cy="819679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12072DD2-DD0E-B3E8-3D03-2F4F3495F15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6904" y="6276980"/>
            <a:ext cx="6257139" cy="816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5600" y="15993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49E5DB-1776-BF73-4FA9-B6A16E62B6B3}"/>
              </a:ext>
            </a:extLst>
          </p:cNvPr>
          <p:cNvSpPr/>
          <p:nvPr/>
        </p:nvSpPr>
        <p:spPr>
          <a:xfrm>
            <a:off x="2492936" y="15993"/>
            <a:ext cx="7067128" cy="1307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087E3E5D-F744-37B4-2715-42BD05D3CD8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30" y="204632"/>
            <a:ext cx="1750270" cy="92983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3EED0FC0-6E49-D353-1717-31E6991ED5B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9297317">
            <a:off x="75052" y="-2209287"/>
            <a:ext cx="8969360" cy="11308556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862920E-E070-08D9-C6F5-D223041F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krobat Bold" pitchFamily="2" charset="0"/>
                <a:cs typeface="Times New Roman" pitchFamily="18" charset="0"/>
              </a:rPr>
              <a:t>Единое образовательное пространство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083" y="42787"/>
            <a:ext cx="9950896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krobat Bold" pitchFamily="2" charset="0"/>
                <a:cs typeface="Times New Roman" pitchFamily="18" charset="0"/>
              </a:rPr>
              <a:t>Все основы нынешнего стандарта заложены в стандарте первого поколения 2004 г.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889"/>
          <a:stretch/>
        </p:blipFill>
        <p:spPr bwMode="auto">
          <a:xfrm>
            <a:off x="1750271" y="1451129"/>
            <a:ext cx="9170265" cy="513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F28484E6-BA10-C7BD-25EC-AF3F896DEA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82043" y="6425745"/>
            <a:ext cx="6278043" cy="819679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FCA6B508-08EB-EACA-9010-ECCC089B8DD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6904" y="6425745"/>
            <a:ext cx="6257139" cy="816950"/>
          </a:xfrm>
          <a:prstGeom prst="rect">
            <a:avLst/>
          </a:prstGeom>
        </p:spPr>
      </p:pic>
      <p:pic>
        <p:nvPicPr>
          <p:cNvPr id="6" name="object 7">
            <a:extLst>
              <a:ext uri="{FF2B5EF4-FFF2-40B4-BE49-F238E27FC236}">
                <a16:creationId xmlns:a16="http://schemas.microsoft.com/office/drawing/2014/main" id="{76145C81-D4A1-0ED3-8DE2-E9867683A60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3250"/>
          <a:stretch/>
        </p:blipFill>
        <p:spPr bwMode="auto">
          <a:xfrm>
            <a:off x="1721768" y="908720"/>
            <a:ext cx="8748464" cy="56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B0DD15C1-9A39-1DF8-5A79-2E4008C65BE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FD4A998-CEFD-53D6-8A4E-D3039101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52" y="-234280"/>
            <a:ext cx="9950896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krobat Bold" pitchFamily="2" charset="0"/>
                <a:cs typeface="Times New Roman" pitchFamily="18" charset="0"/>
              </a:rPr>
              <a:t>Из истории стандартов образование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0E5CF05E-FBFC-2FA3-0FDD-A1BA91DD65C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6520" y="1837036"/>
            <a:ext cx="1946553" cy="3183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080" y="149372"/>
            <a:ext cx="828092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krobat Bold" pitchFamily="2" charset="0"/>
                <a:cs typeface="Times New Roman" pitchFamily="18" charset="0"/>
              </a:rPr>
              <a:t>Шесть гениальных открытий ,которыми пользуется весь мир.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854"/>
          <a:stretch/>
        </p:blipFill>
        <p:spPr bwMode="auto">
          <a:xfrm>
            <a:off x="1524000" y="1700808"/>
            <a:ext cx="4357686" cy="439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81686" y="1571613"/>
            <a:ext cx="5038850" cy="471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1.Зона актуального и зона ближайшего развития ребенка.</a:t>
            </a:r>
          </a:p>
          <a:p>
            <a:pPr>
              <a:lnSpc>
                <a:spcPct val="105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2.Игра как  источник развития</a:t>
            </a:r>
          </a:p>
          <a:p>
            <a:pPr>
              <a:lnSpc>
                <a:spcPct val="105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3.Личность –понятие социальное.</a:t>
            </a:r>
          </a:p>
          <a:p>
            <a:pPr>
              <a:lnSpc>
                <a:spcPct val="105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4.Учитель, если хочет воспитать ребенка, должен с ним сотрудничать, а не повелевать.</a:t>
            </a:r>
          </a:p>
          <a:p>
            <a:pPr>
              <a:lnSpc>
                <a:spcPct val="105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5.Достойного человека из ребенка делает не школа , а достойные люди ,окружающие его.</a:t>
            </a:r>
          </a:p>
          <a:p>
            <a:pPr>
              <a:lnSpc>
                <a:spcPct val="105000"/>
              </a:lnSpc>
            </a:pPr>
            <a:r>
              <a:rPr lang="ru-RU" sz="2400" dirty="0">
                <a:latin typeface="Akrobat Bold" pitchFamily="2" charset="0"/>
                <a:cs typeface="Times New Roman" pitchFamily="18" charset="0"/>
              </a:rPr>
              <a:t>6.Оценка отражает не знания ,а социальный статус ученика.</a:t>
            </a: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7D283455-CB0C-8255-833D-AC71D78D0F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55957"/>
            <a:ext cx="1750270" cy="92983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883FAF91-2423-F1FE-6725-AF1679D3809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82043" y="6425745"/>
            <a:ext cx="6278043" cy="819679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392CABBD-D59C-B91D-7739-5A35A7605EB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6904" y="6425745"/>
            <a:ext cx="6257139" cy="816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293</Words>
  <Application>Microsoft Office PowerPoint</Application>
  <PresentationFormat>Широкоэкранный</PresentationFormat>
  <Paragraphs>38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Akrobat Bold</vt:lpstr>
      <vt:lpstr>Arial</vt:lpstr>
      <vt:lpstr>Calibri</vt:lpstr>
      <vt:lpstr>Druk Cyr</vt:lpstr>
      <vt:lpstr>Times New Roman</vt:lpstr>
      <vt:lpstr>Тема Office</vt:lpstr>
      <vt:lpstr>Министерство образования и науки Чеченской республики  ФГОС –ключевой регулятор формирования единого образовательного пространства.</vt:lpstr>
      <vt:lpstr>Назначение образовательных стандартов</vt:lpstr>
      <vt:lpstr>Стандарт – это не идеал.  Это обязательства государства перед гражданами.</vt:lpstr>
      <vt:lpstr>Назначение образовательных стандартов</vt:lpstr>
      <vt:lpstr>Краткая история стандарта.</vt:lpstr>
      <vt:lpstr>Единое образовательное пространство</vt:lpstr>
      <vt:lpstr>Все основы нынешнего стандарта заложены в стандарте первого поколения 2004 г.</vt:lpstr>
      <vt:lpstr>Из истории стандартов образование</vt:lpstr>
      <vt:lpstr>Шесть гениальных открытий ,которыми пользуется весь мир.</vt:lpstr>
      <vt:lpstr>ФГОС второго поколения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Конструктор урока</vt:lpstr>
      <vt:lpstr>Актуализация знаний.</vt:lpstr>
      <vt:lpstr>Что должно быть на уроке  у учителя, работающего по ФООП.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Чеченской республики  ФГОС –ключевой регулятор формирования единого образовательного пространства. </dc:title>
  <dc:creator>GANGA</dc:creator>
  <cp:lastModifiedBy>Ганга Эльмурзаева</cp:lastModifiedBy>
  <cp:revision>15</cp:revision>
  <dcterms:created xsi:type="dcterms:W3CDTF">2023-03-30T18:25:35Z</dcterms:created>
  <dcterms:modified xsi:type="dcterms:W3CDTF">2023-03-31T07:53:10Z</dcterms:modified>
</cp:coreProperties>
</file>